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4" r:id="rId2"/>
    <p:sldId id="258" r:id="rId3"/>
    <p:sldId id="257" r:id="rId4"/>
    <p:sldId id="259" r:id="rId5"/>
    <p:sldId id="260" r:id="rId6"/>
    <p:sldId id="263" r:id="rId7"/>
    <p:sldId id="265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AA18F1-5192-4F5E-AAEC-8E82AC010427}" v="126" dt="2022-10-10T18:23:40.840"/>
    <p1510:client id="{655D5AB7-DC93-49DB-8BB0-37BDC8D978EE}" v="472" dt="2022-10-10T09:38:03.519"/>
    <p1510:client id="{887DC46F-6EC6-408E-809C-7B3BD4E6E149}" v="5" dt="2022-10-10T09:32:23.687"/>
    <p1510:client id="{9F61B818-4AE8-1949-BDDA-A0BEF6158A19}" v="263" dt="2022-10-10T18:36:34.697"/>
    <p1510:client id="{A50F660B-01D3-1B4B-EB62-F057BC9CE5F2}" v="2" dt="2022-10-10T18:15:51.220"/>
    <p1510:client id="{AC12A8D1-3D8C-1218-2AAD-B97B396F72F6}" v="9" dt="2022-10-10T17:14:40.4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8" y="2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227B41-3711-4198-BE14-AA76E497AE0F}" type="datetimeFigureOut">
              <a:rPr lang="de-CH" smtClean="0"/>
              <a:t>10.10.22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57553-CD7A-49BB-88D2-1667D49CBF0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12693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57553-CD7A-49BB-88D2-1667D49CBF0B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6781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25727B-A6E0-1155-630E-DA6F2A2BD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51" y="-21056"/>
            <a:ext cx="15721417" cy="698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7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9D6C-DD23-A588-6B60-67C6340D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98029" cy="1325563"/>
          </a:xfrm>
        </p:spPr>
        <p:txBody>
          <a:bodyPr/>
          <a:lstStyle/>
          <a:p>
            <a:r>
              <a:rPr lang="de-CH" dirty="0"/>
              <a:t>Funktionen</a:t>
            </a:r>
            <a:r>
              <a:rPr lang="en-US" dirty="0"/>
              <a:t> des </a:t>
            </a:r>
            <a:r>
              <a:rPr lang="en-US" dirty="0" err="1"/>
              <a:t>Braccios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77D6F-812B-30EE-4C1B-DEDF8C764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0508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dirty="0">
                <a:ea typeface="+mn-lt"/>
                <a:cs typeface="+mn-lt"/>
              </a:rPr>
              <a:t>Basis: 0 - 180 grad</a:t>
            </a:r>
            <a:endParaRPr lang="de-CH" dirty="0">
              <a:cs typeface="Calibri" panose="020F0502020204030204"/>
            </a:endParaRPr>
          </a:p>
          <a:p>
            <a:r>
              <a:rPr lang="de-CH" dirty="0">
                <a:ea typeface="+mn-lt"/>
                <a:cs typeface="+mn-lt"/>
              </a:rPr>
              <a:t>Schulter: 15 - 165 grad</a:t>
            </a:r>
            <a:endParaRPr lang="de-CH" dirty="0"/>
          </a:p>
          <a:p>
            <a:r>
              <a:rPr lang="de-CH" dirty="0">
                <a:ea typeface="+mn-lt"/>
                <a:cs typeface="+mn-lt"/>
              </a:rPr>
              <a:t>Ellbogen: 0 - 180 grad</a:t>
            </a:r>
            <a:endParaRPr lang="de-CH" dirty="0">
              <a:cs typeface="Calibri" panose="020F0502020204030204"/>
            </a:endParaRPr>
          </a:p>
          <a:p>
            <a:r>
              <a:rPr lang="de-CH" dirty="0">
                <a:ea typeface="+mn-lt"/>
                <a:cs typeface="+mn-lt"/>
              </a:rPr>
              <a:t>Handgelenk: 0 - 180 grad</a:t>
            </a:r>
          </a:p>
          <a:p>
            <a:r>
              <a:rPr lang="de-CH" dirty="0">
                <a:ea typeface="+mn-lt"/>
                <a:cs typeface="+mn-lt"/>
              </a:rPr>
              <a:t>Handgelenk Rotation : 0 - 180 grad</a:t>
            </a:r>
          </a:p>
          <a:p>
            <a:r>
              <a:rPr lang="de-CH" dirty="0">
                <a:ea typeface="+mn-lt"/>
                <a:cs typeface="+mn-lt"/>
              </a:rPr>
              <a:t>Greifzange: 10 bis 73 grad </a:t>
            </a:r>
            <a:br>
              <a:rPr lang="de-CH" dirty="0">
                <a:ea typeface="+mn-lt"/>
                <a:cs typeface="+mn-lt"/>
              </a:rPr>
            </a:br>
            <a:r>
              <a:rPr lang="de-CH" dirty="0">
                <a:ea typeface="+mn-lt"/>
                <a:cs typeface="+mn-lt"/>
              </a:rPr>
              <a:t>10 Greifzange ist bis ans maximum offen</a:t>
            </a:r>
            <a:br>
              <a:rPr lang="de-CH" dirty="0">
                <a:ea typeface="+mn-lt"/>
                <a:cs typeface="+mn-lt"/>
              </a:rPr>
            </a:br>
            <a:r>
              <a:rPr lang="de-CH" dirty="0">
                <a:ea typeface="+mn-lt"/>
                <a:cs typeface="+mn-lt"/>
              </a:rPr>
              <a:t>73: Greifzange ist zu</a:t>
            </a:r>
            <a:endParaRPr lang="de-CH" dirty="0"/>
          </a:p>
          <a:p>
            <a:endParaRPr lang="en-US" dirty="0">
              <a:cs typeface="Calibri"/>
            </a:endParaRPr>
          </a:p>
        </p:txBody>
      </p:sp>
      <p:pic>
        <p:nvPicPr>
          <p:cNvPr id="1026" name="Picture 2" descr="Tinkerkit Braccio Robot Arm - Gadgethouse">
            <a:extLst>
              <a:ext uri="{FF2B5EF4-FFF2-40B4-BE49-F238E27FC236}">
                <a16:creationId xmlns:a16="http://schemas.microsoft.com/office/drawing/2014/main" id="{2C22BCB8-9CB8-8B7E-A423-43BED42B3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758" y="1213871"/>
            <a:ext cx="4099146" cy="496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oughnut 4">
            <a:extLst>
              <a:ext uri="{FF2B5EF4-FFF2-40B4-BE49-F238E27FC236}">
                <a16:creationId xmlns:a16="http://schemas.microsoft.com/office/drawing/2014/main" id="{0D31B136-64E1-0817-0F2F-4B796CFD81A2}"/>
              </a:ext>
            </a:extLst>
          </p:cNvPr>
          <p:cNvSpPr/>
          <p:nvPr/>
        </p:nvSpPr>
        <p:spPr>
          <a:xfrm>
            <a:off x="8484253" y="5249579"/>
            <a:ext cx="2608290" cy="789100"/>
          </a:xfrm>
          <a:prstGeom prst="donut">
            <a:avLst>
              <a:gd name="adj" fmla="val 586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6" name="Doughnut 5">
            <a:extLst>
              <a:ext uri="{FF2B5EF4-FFF2-40B4-BE49-F238E27FC236}">
                <a16:creationId xmlns:a16="http://schemas.microsoft.com/office/drawing/2014/main" id="{BBB7AAA4-DAE5-8567-FA3E-27BBA62D5011}"/>
              </a:ext>
            </a:extLst>
          </p:cNvPr>
          <p:cNvSpPr/>
          <p:nvPr/>
        </p:nvSpPr>
        <p:spPr>
          <a:xfrm>
            <a:off x="9073056" y="4154213"/>
            <a:ext cx="1347952" cy="1042633"/>
          </a:xfrm>
          <a:prstGeom prst="donut">
            <a:avLst>
              <a:gd name="adj" fmla="val 383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7" name="Doughnut 6">
            <a:extLst>
              <a:ext uri="{FF2B5EF4-FFF2-40B4-BE49-F238E27FC236}">
                <a16:creationId xmlns:a16="http://schemas.microsoft.com/office/drawing/2014/main" id="{AFBCCF52-C918-4729-3EBC-0BA167066A71}"/>
              </a:ext>
            </a:extLst>
          </p:cNvPr>
          <p:cNvSpPr/>
          <p:nvPr/>
        </p:nvSpPr>
        <p:spPr>
          <a:xfrm>
            <a:off x="10762594" y="3037489"/>
            <a:ext cx="1347952" cy="1042633"/>
          </a:xfrm>
          <a:prstGeom prst="donut">
            <a:avLst>
              <a:gd name="adj" fmla="val 383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8" name="Doughnut 7">
            <a:extLst>
              <a:ext uri="{FF2B5EF4-FFF2-40B4-BE49-F238E27FC236}">
                <a16:creationId xmlns:a16="http://schemas.microsoft.com/office/drawing/2014/main" id="{22B379FD-CEE5-7C30-1E2B-7D8B0D5E920E}"/>
              </a:ext>
            </a:extLst>
          </p:cNvPr>
          <p:cNvSpPr/>
          <p:nvPr/>
        </p:nvSpPr>
        <p:spPr>
          <a:xfrm>
            <a:off x="9959308" y="1225407"/>
            <a:ext cx="1133235" cy="1042633"/>
          </a:xfrm>
          <a:prstGeom prst="donut">
            <a:avLst>
              <a:gd name="adj" fmla="val 383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9" name="Doughnut 8">
            <a:extLst>
              <a:ext uri="{FF2B5EF4-FFF2-40B4-BE49-F238E27FC236}">
                <a16:creationId xmlns:a16="http://schemas.microsoft.com/office/drawing/2014/main" id="{8E6E5762-53B8-9701-5847-16AB97D51559}"/>
              </a:ext>
            </a:extLst>
          </p:cNvPr>
          <p:cNvSpPr/>
          <p:nvPr/>
        </p:nvSpPr>
        <p:spPr>
          <a:xfrm rot="20046759">
            <a:off x="9233902" y="1655448"/>
            <a:ext cx="745500" cy="1059414"/>
          </a:xfrm>
          <a:prstGeom prst="donut">
            <a:avLst>
              <a:gd name="adj" fmla="val 383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10" name="Doughnut 9">
            <a:extLst>
              <a:ext uri="{FF2B5EF4-FFF2-40B4-BE49-F238E27FC236}">
                <a16:creationId xmlns:a16="http://schemas.microsoft.com/office/drawing/2014/main" id="{61BF6B9E-FC47-2C6D-78C4-5BAF3051F2EA}"/>
              </a:ext>
            </a:extLst>
          </p:cNvPr>
          <p:cNvSpPr/>
          <p:nvPr/>
        </p:nvSpPr>
        <p:spPr>
          <a:xfrm rot="3691671">
            <a:off x="7929283" y="2193961"/>
            <a:ext cx="745500" cy="1218719"/>
          </a:xfrm>
          <a:prstGeom prst="donut">
            <a:avLst>
              <a:gd name="adj" fmla="val 383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49FEDD-9309-5505-4A74-5848FC830D15}"/>
              </a:ext>
            </a:extLst>
          </p:cNvPr>
          <p:cNvSpPr txBox="1"/>
          <p:nvPr/>
        </p:nvSpPr>
        <p:spPr>
          <a:xfrm>
            <a:off x="9306565" y="606661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Basis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61E22F-1E13-D515-ECE8-0CC4A4B88800}"/>
              </a:ext>
            </a:extLst>
          </p:cNvPr>
          <p:cNvSpPr txBox="1"/>
          <p:nvPr/>
        </p:nvSpPr>
        <p:spPr>
          <a:xfrm>
            <a:off x="10481757" y="4508501"/>
            <a:ext cx="954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Schulter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102A4E-C854-DF90-FB3C-06AD60C27BEE}"/>
              </a:ext>
            </a:extLst>
          </p:cNvPr>
          <p:cNvSpPr txBox="1"/>
          <p:nvPr/>
        </p:nvSpPr>
        <p:spPr>
          <a:xfrm>
            <a:off x="9753374" y="3252831"/>
            <a:ext cx="99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Ellbogen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135826-915E-5816-9377-61C4D9A82096}"/>
              </a:ext>
            </a:extLst>
          </p:cNvPr>
          <p:cNvSpPr txBox="1"/>
          <p:nvPr/>
        </p:nvSpPr>
        <p:spPr>
          <a:xfrm>
            <a:off x="10857111" y="1087123"/>
            <a:ext cx="1295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Handgelenk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3CC9-5828-CDEA-8F78-B70317ACB57E}"/>
              </a:ext>
            </a:extLst>
          </p:cNvPr>
          <p:cNvSpPr txBox="1"/>
          <p:nvPr/>
        </p:nvSpPr>
        <p:spPr>
          <a:xfrm>
            <a:off x="8111408" y="1271789"/>
            <a:ext cx="1470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Handgelenk Rotation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EFE9C5-F87E-AF73-4CBF-6C701809E728}"/>
              </a:ext>
            </a:extLst>
          </p:cNvPr>
          <p:cNvSpPr txBox="1"/>
          <p:nvPr/>
        </p:nvSpPr>
        <p:spPr>
          <a:xfrm>
            <a:off x="6806619" y="2235402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Greifzange</a:t>
            </a:r>
          </a:p>
        </p:txBody>
      </p:sp>
    </p:spTree>
    <p:extLst>
      <p:ext uri="{BB962C8B-B14F-4D97-AF65-F5344CB8AC3E}">
        <p14:creationId xmlns:p14="http://schemas.microsoft.com/office/powerpoint/2010/main" val="406786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EA55B-B727-C94E-EB2B-E62185036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cs typeface="Calibri Light"/>
              </a:rPr>
              <a:t>Demo: Pick Up and Place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5591346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7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A7AD3-1428-A9B1-4D35-1BAE6BFD7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Calibri Light"/>
              </a:rPr>
              <a:t>Vorwärtskinematik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23746-1885-C442-4F98-438AA1DDA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8827"/>
            <a:ext cx="10515600" cy="977946"/>
          </a:xfrm>
        </p:spPr>
        <p:txBody>
          <a:bodyPr>
            <a:normAutofit lnSpcReduction="10000"/>
          </a:bodyPr>
          <a:lstStyle/>
          <a:p>
            <a:r>
              <a:rPr lang="de-CH" dirty="0"/>
              <a:t>Eingabe: Alle Gelenkwinkel</a:t>
            </a:r>
          </a:p>
          <a:p>
            <a:r>
              <a:rPr lang="de-CH" dirty="0"/>
              <a:t>Rückgabe: Matrix mit der Position der Spitze</a:t>
            </a:r>
          </a:p>
          <a:p>
            <a:endParaRPr lang="de-CH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2DCFC44-A9D6-6536-A6DC-095977042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114" y="1565828"/>
            <a:ext cx="2743200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30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15019-0B1B-0B55-6BB6-0DA65580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Calibri Light"/>
              </a:rPr>
              <a:t>Rückwärtskinematik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1D798-9C14-8180-6607-ADD42873D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15274"/>
            <a:ext cx="5341496" cy="575493"/>
          </a:xfrm>
        </p:spPr>
        <p:txBody>
          <a:bodyPr>
            <a:normAutofit fontScale="55000" lnSpcReduction="20000"/>
          </a:bodyPr>
          <a:lstStyle/>
          <a:p>
            <a:r>
              <a:rPr lang="de-CH" dirty="0"/>
              <a:t>Eingabe: Matrix am Zielort</a:t>
            </a:r>
            <a:endParaRPr lang="de-CH"/>
          </a:p>
          <a:p>
            <a:r>
              <a:rPr lang="de-CH" dirty="0"/>
              <a:t>Rückgabe: Gelenkwinkel, um am Zielort anzukommen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5D167E-4E70-97DB-1AAE-D9E8234D4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496" y="712861"/>
            <a:ext cx="4130304" cy="258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55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E6C4DB-F0B6-0315-5E15-A8DEFDEB2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Challenges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4CA1C7-C6F3-70F7-04D6-7125A0178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Datatypes</a:t>
            </a:r>
            <a:r>
              <a:rPr lang="de-CH" sz="2400" dirty="0"/>
              <a:t> (impliziter </a:t>
            </a:r>
            <a:r>
              <a:rPr lang="de-CH" sz="2400" dirty="0" err="1"/>
              <a:t>int</a:t>
            </a:r>
            <a:r>
              <a:rPr lang="de-CH" sz="2400" dirty="0"/>
              <a:t>)</a:t>
            </a:r>
          </a:p>
          <a:p>
            <a:pPr lvl="1"/>
            <a:r>
              <a:rPr lang="de-CH" sz="2000" dirty="0"/>
              <a:t>1 + 0.1 = 1</a:t>
            </a:r>
          </a:p>
          <a:p>
            <a:r>
              <a:rPr lang="de-CH" sz="2400" dirty="0"/>
              <a:t>Inkonsistente Vektorangaben</a:t>
            </a:r>
          </a:p>
          <a:p>
            <a:pPr lvl="1"/>
            <a:r>
              <a:rPr lang="de-CH" sz="2000" dirty="0"/>
              <a:t>x = [0, 0 ,0] oder         x =        [[0],</a:t>
            </a:r>
            <a:br>
              <a:rPr lang="de-CH" sz="2000" dirty="0"/>
            </a:br>
            <a:r>
              <a:rPr lang="de-CH" sz="2000" dirty="0"/>
              <a:t>				[0],</a:t>
            </a:r>
            <a:br>
              <a:rPr lang="de-CH" sz="2000" dirty="0"/>
            </a:br>
            <a:r>
              <a:rPr lang="de-CH" sz="2000" dirty="0"/>
              <a:t>				[0]]</a:t>
            </a:r>
          </a:p>
          <a:p>
            <a:r>
              <a:rPr lang="de-CH" sz="2400" dirty="0"/>
              <a:t>Kinematik / Controlling doppelspurig gerechnet</a:t>
            </a:r>
          </a:p>
          <a:p>
            <a:r>
              <a:rPr lang="de-CH" sz="2400" dirty="0"/>
              <a:t>Shortcuts als Odyssee</a:t>
            </a:r>
          </a:p>
          <a:p>
            <a:r>
              <a:rPr lang="de-CH" sz="2400" dirty="0"/>
              <a:t>Zwei </a:t>
            </a:r>
            <a:r>
              <a:rPr lang="de-CH" sz="2400" dirty="0" err="1"/>
              <a:t>Braccio</a:t>
            </a:r>
            <a:r>
              <a:rPr lang="de-CH" sz="2400" dirty="0"/>
              <a:t> Reparaturen</a:t>
            </a:r>
          </a:p>
          <a:p>
            <a:pPr marL="2743200" lvl="6" indent="0">
              <a:buNone/>
            </a:pPr>
            <a:r>
              <a:rPr lang="de-CH" sz="2400" dirty="0"/>
              <a:t>								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0ED6402-7DD6-865D-7F4C-F7FBA8F81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76"/>
          <a:stretch/>
        </p:blipFill>
        <p:spPr>
          <a:xfrm>
            <a:off x="4494571" y="1838065"/>
            <a:ext cx="2902677" cy="494587"/>
          </a:xfrm>
          <a:prstGeom prst="rect">
            <a:avLst/>
          </a:prstGeom>
        </p:spPr>
      </p:pic>
      <p:pic>
        <p:nvPicPr>
          <p:cNvPr id="7" name="Grafik 6" descr="Ein Bild, das Hund, drinnen, Säugetier enthält.&#10;&#10;Automatisch generierte Beschreibung">
            <a:extLst>
              <a:ext uri="{FF2B5EF4-FFF2-40B4-BE49-F238E27FC236}">
                <a16:creationId xmlns:a16="http://schemas.microsoft.com/office/drawing/2014/main" id="{97582EDB-3BBE-3B5E-224B-65C67FAA5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330" y="435454"/>
            <a:ext cx="2855321" cy="21414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B06C5E7-157D-2F55-0BDB-633C675DB07C}"/>
              </a:ext>
            </a:extLst>
          </p:cNvPr>
          <p:cNvSpPr txBox="1"/>
          <p:nvPr/>
        </p:nvSpPr>
        <p:spPr>
          <a:xfrm>
            <a:off x="10233541" y="1859235"/>
            <a:ext cx="1382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>
                <a:latin typeface="Impact" panose="020B0806030902050204" pitchFamily="34" charset="0"/>
              </a:rPr>
              <a:t>Kinematics</a:t>
            </a:r>
            <a:endParaRPr lang="de-CH" sz="200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169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7960B-CFCF-DA84-95D7-F5C8684FF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CH" sz="3600" dirty="0"/>
              <a:t>Weitere Informationen(Code, Präsentation, Videos)</a:t>
            </a: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49377A6E-A9D9-837C-2E5A-259D2518A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005" y="2537927"/>
            <a:ext cx="2808514" cy="280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228991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168</Words>
  <Application>Microsoft Macintosh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Impact</vt:lpstr>
      <vt:lpstr>Larissa</vt:lpstr>
      <vt:lpstr>PowerPoint Presentation</vt:lpstr>
      <vt:lpstr>Funktionen des Braccios</vt:lpstr>
      <vt:lpstr>Demo: Pick Up and Place</vt:lpstr>
      <vt:lpstr>Vorwärtskinematik</vt:lpstr>
      <vt:lpstr>Rückwärtskinematik</vt:lpstr>
      <vt:lpstr>Challenges</vt:lpstr>
      <vt:lpstr>Weitere Informationen(Code, Präsentation, Videos)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Morgan Fabien I.BSCAIML.2101</cp:lastModifiedBy>
  <cp:revision>40</cp:revision>
  <dcterms:created xsi:type="dcterms:W3CDTF">2022-09-20T08:53:02Z</dcterms:created>
  <dcterms:modified xsi:type="dcterms:W3CDTF">2022-10-10T18:56:39Z</dcterms:modified>
</cp:coreProperties>
</file>

<file path=docProps/thumbnail.jpeg>
</file>